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81" r:id="rId5"/>
    <p:sldId id="258" r:id="rId6"/>
    <p:sldId id="280" r:id="rId7"/>
    <p:sldId id="282" r:id="rId8"/>
    <p:sldId id="287" r:id="rId9"/>
    <p:sldId id="288" r:id="rId10"/>
    <p:sldId id="283" r:id="rId11"/>
    <p:sldId id="284" r:id="rId12"/>
    <p:sldId id="285" r:id="rId13"/>
    <p:sldId id="286" r:id="rId14"/>
    <p:sldId id="28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6973" autoAdjust="0"/>
  </p:normalViewPr>
  <p:slideViewPr>
    <p:cSldViewPr snapToGrid="0">
      <p:cViewPr>
        <p:scale>
          <a:sx n="66" d="100"/>
          <a:sy n="66" d="100"/>
        </p:scale>
        <p:origin x="3054" y="7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2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0F362-A761-429F-A518-95033F19C564}" type="datetimeFigureOut">
              <a:rPr lang="en-IN" smtClean="0"/>
              <a:pPr/>
              <a:t>07-04-2024</a:t>
            </a:fld>
            <a:endParaRPr lang="en-IN"/>
          </a:p>
        </p:txBody>
      </p:sp>
      <p:sp>
        <p:nvSpPr>
          <p:cNvPr id="1048830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83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3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3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7B28E-05AE-4493-BB71-E6F58AA1D04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1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7AE4-E0EB-4328-AF43-69D401D3C888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6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606416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066146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02582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1535023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CDA5-D545-4675-A882-5DC73767E80D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06165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610AA-FA7E-49F8-B00C-57292CD2DBBA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0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55A2-E625-46B3-8FE2-80F3445F0A51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97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4CFC-3B2C-44D7-8B8B-08A72C136A16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4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8727-16FA-41E7-8EA1-39AA40D363EC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0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D81B-B90B-4FA8-91A9-DF30CB6010B0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7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C880-E5E2-4E57-B48F-76CD5D972AA2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22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7228E-4DD3-4D08-892E-FF0C1CA15D86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0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015D-2719-4763-8E10-47285FB65E83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50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AD9A-0F0C-4633-90D4-342EE9E8360D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31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A202-E659-4DDF-A807-0AC805D63DCA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73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3CDA5-D545-4675-A882-5DC73767E80D}" type="datetime1">
              <a:rPr lang="en-IN" smtClean="0"/>
              <a:pPr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8B05176-A6D8-4956-B1CD-0AF285E2570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3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Yashh0/langchain-13-min.gi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langchain" TargetMode="External"/><Relationship Id="rId2" Type="http://schemas.openxmlformats.org/officeDocument/2006/relationships/hyperlink" Target="https://www.langchain.com/langch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ywZrzNaKjs" TargetMode="External"/><Relationship Id="rId4" Type="http://schemas.openxmlformats.org/officeDocument/2006/relationships/hyperlink" Target="https://python.langchain.com/docs/get_started/introduc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chatbots" TargetMode="External"/><Relationship Id="rId2" Type="http://schemas.openxmlformats.org/officeDocument/2006/relationships/hyperlink" Target="https://www.ibm.com/blog/open-source-large-language-models-benefits-risks-and-typ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ibm.com/topics/virtual-agen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ocument&#10;&#10;Description automatically generated">
            <a:extLst>
              <a:ext uri="{FF2B5EF4-FFF2-40B4-BE49-F238E27FC236}">
                <a16:creationId xmlns:a16="http://schemas.microsoft.com/office/drawing/2014/main" id="{ECE660F4-6781-DB66-E8F3-003FB52A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36" y="72503"/>
            <a:ext cx="9600881" cy="11125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F92390-3B80-1FF0-3890-3645A715E494}"/>
              </a:ext>
            </a:extLst>
          </p:cNvPr>
          <p:cNvSpPr txBox="1"/>
          <p:nvPr/>
        </p:nvSpPr>
        <p:spPr>
          <a:xfrm>
            <a:off x="1504258" y="1356647"/>
            <a:ext cx="960088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ARTIFICIAL INTELLIGENCE AND DATA SCIENCE</a:t>
            </a:r>
            <a:endParaRPr lang="en-IN" sz="20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F01BB-73DE-589D-32E0-DA86AC84F9E5}"/>
              </a:ext>
            </a:extLst>
          </p:cNvPr>
          <p:cNvSpPr txBox="1"/>
          <p:nvPr/>
        </p:nvSpPr>
        <p:spPr>
          <a:xfrm>
            <a:off x="3241962" y="2169248"/>
            <a:ext cx="7119649" cy="68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52195" marR="5080" indent="-1040130" algn="ctr">
              <a:lnSpc>
                <a:spcPct val="80000"/>
              </a:lnSpc>
              <a:spcBef>
                <a:spcPts val="760"/>
              </a:spcBef>
            </a:pPr>
            <a:r>
              <a:rPr lang="en-US" sz="2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Artificial Neural Networks and Deep Learning: 21ADG64</a:t>
            </a:r>
          </a:p>
          <a:p>
            <a:pPr marL="1052195" marR="5080" indent="-1040130" algn="ctr">
              <a:lnSpc>
                <a:spcPct val="80000"/>
              </a:lnSpc>
              <a:spcBef>
                <a:spcPts val="760"/>
              </a:spcBef>
            </a:pPr>
            <a:r>
              <a:rPr lang="en-US" sz="2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LA1 - Seminar 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02FBC-980D-320D-6F0A-680362F85E07}"/>
              </a:ext>
            </a:extLst>
          </p:cNvPr>
          <p:cNvSpPr txBox="1"/>
          <p:nvPr/>
        </p:nvSpPr>
        <p:spPr>
          <a:xfrm>
            <a:off x="3971651" y="3105834"/>
            <a:ext cx="4795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</a:rPr>
              <a:t>“Empowering LLM applications through </a:t>
            </a:r>
            <a:r>
              <a:rPr lang="en-US" sz="1800" b="1" dirty="0" err="1">
                <a:solidFill>
                  <a:schemeClr val="dk1"/>
                </a:solidFill>
              </a:rPr>
              <a:t>LangChain</a:t>
            </a:r>
            <a:r>
              <a:rPr lang="en-US" sz="1800" b="1" dirty="0">
                <a:solidFill>
                  <a:schemeClr val="dk1"/>
                </a:solidFill>
              </a:rPr>
              <a:t>”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8DD4E-DF07-E20F-4439-753A7008841F}"/>
              </a:ext>
            </a:extLst>
          </p:cNvPr>
          <p:cNvSpPr txBox="1"/>
          <p:nvPr/>
        </p:nvSpPr>
        <p:spPr>
          <a:xfrm>
            <a:off x="4997936" y="3860436"/>
            <a:ext cx="2743200" cy="108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b="1" spc="-15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pPr marL="12700" algn="ctr">
              <a:spcBef>
                <a:spcPts val="100"/>
              </a:spcBef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Yash Trivedi</a:t>
            </a:r>
          </a:p>
          <a:p>
            <a:pPr marL="12700" algn="ctr">
              <a:spcBef>
                <a:spcPts val="100"/>
              </a:spcBef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[1NT21AD062]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3E9DA-CFCD-1FF0-4E68-A332FF4591C6}"/>
              </a:ext>
            </a:extLst>
          </p:cNvPr>
          <p:cNvSpPr txBox="1"/>
          <p:nvPr/>
        </p:nvSpPr>
        <p:spPr>
          <a:xfrm>
            <a:off x="3321536" y="5290996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b="1" spc="-5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Name of the Course Instructor</a:t>
            </a:r>
            <a:br>
              <a:rPr lang="en-US" spc="-5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Dr Meenakshi</a:t>
            </a:r>
            <a:endParaRPr lang="en-US" dirty="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77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1A7D2-59A6-C13D-84BF-2B78DE72F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>
                <a:hlinkClick r:id="rId2"/>
              </a:rPr>
              <a:t>Github</a:t>
            </a:r>
            <a:r>
              <a:rPr lang="en-IN" dirty="0">
                <a:hlinkClick r:id="rId2"/>
              </a:rPr>
              <a:t> Repo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1B3AB5F-68A9-1AEA-E86A-00FB730B31E9}"/>
              </a:ext>
            </a:extLst>
          </p:cNvPr>
          <p:cNvSpPr txBox="1">
            <a:spLocks/>
          </p:cNvSpPr>
          <p:nvPr/>
        </p:nvSpPr>
        <p:spPr>
          <a:xfrm>
            <a:off x="1967346" y="469868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+mj-lt"/>
                <a:cs typeface="Times New Roman" pitchFamily="18" charset="0"/>
              </a:rPr>
              <a:t>Github</a:t>
            </a:r>
            <a:r>
              <a:rPr lang="en-US" sz="40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 Links</a:t>
            </a:r>
            <a:endParaRPr lang="en-IN" sz="4000" b="1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B7072430-F277-E3CB-CD64-96FAA05D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5" y="469868"/>
            <a:ext cx="1655436" cy="654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2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C1A6-3622-5124-B918-AB0528C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0AC22-92CC-0D0E-CA69-AD3FD4009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>
                <a:hlinkClick r:id="rId2"/>
              </a:rPr>
              <a:t>LangChain</a:t>
            </a:r>
            <a:r>
              <a:rPr lang="en-IN" dirty="0">
                <a:hlinkClick r:id="rId2"/>
              </a:rPr>
              <a:t> web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IBM </a:t>
            </a:r>
            <a:r>
              <a:rPr lang="en-IN" dirty="0" err="1">
                <a:hlinkClick r:id="rId3"/>
              </a:rPr>
              <a:t>LangChain</a:t>
            </a:r>
            <a:r>
              <a:rPr lang="en-IN" dirty="0">
                <a:hlinkClick r:id="rId3"/>
              </a:rPr>
              <a:t> Resource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4"/>
              </a:rPr>
              <a:t>Documentation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5"/>
              </a:rPr>
              <a:t>YT Reference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74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3"/>
          <p:cNvSpPr>
            <a:spLocks noGrp="1"/>
          </p:cNvSpPr>
          <p:nvPr>
            <p:ph type="title"/>
          </p:nvPr>
        </p:nvSpPr>
        <p:spPr>
          <a:xfrm>
            <a:off x="1897707" y="582516"/>
            <a:ext cx="9076281" cy="654032"/>
          </a:xfr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Introduction and Motivation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Methodology and Approach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Results and Analysis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Conclusion and Future Recommendations</a:t>
            </a:r>
          </a:p>
          <a:p>
            <a:pPr algn="l"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Söhne"/>
              </a:rPr>
              <a:t>Demo video of code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Github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link of PPT and Code</a:t>
            </a:r>
          </a:p>
          <a:p>
            <a:pPr algn="l"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Söhne"/>
              </a:rPr>
              <a:t>References </a:t>
            </a:r>
            <a:endParaRPr lang="en-US" sz="24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5C59E28A-6D7B-A288-4950-971820AD0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4" y="582516"/>
            <a:ext cx="1551343" cy="65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3"/>
          <p:cNvSpPr>
            <a:spLocks noGrp="1"/>
          </p:cNvSpPr>
          <p:nvPr>
            <p:ph type="title"/>
          </p:nvPr>
        </p:nvSpPr>
        <p:spPr>
          <a:xfrm>
            <a:off x="1967346" y="469868"/>
            <a:ext cx="9280962" cy="654032"/>
          </a:xfr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INTRODUCTION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69145" y="1561514"/>
            <a:ext cx="10435467" cy="4349708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3200" dirty="0">
                <a:effectLst/>
                <a:latin typeface="inherit"/>
              </a:rPr>
              <a:t>What is </a:t>
            </a:r>
            <a:r>
              <a:rPr lang="en-US" sz="3200" dirty="0" err="1">
                <a:effectLst/>
                <a:latin typeface="inherit"/>
              </a:rPr>
              <a:t>LangChain</a:t>
            </a:r>
            <a:r>
              <a:rPr lang="en-US" sz="3200" dirty="0">
                <a:effectLst/>
                <a:latin typeface="inherit"/>
              </a:rPr>
              <a:t>?</a:t>
            </a:r>
          </a:p>
          <a:p>
            <a:pPr marL="0" indent="0" fontAlgn="base">
              <a:buNone/>
            </a:pPr>
            <a:endParaRPr lang="en-US" sz="3200" dirty="0">
              <a:effectLst/>
              <a:latin typeface="inherit"/>
            </a:endParaRPr>
          </a:p>
          <a:p>
            <a:pPr algn="l" fontAlgn="base"/>
            <a:r>
              <a:rPr lang="en-US" b="0" i="0" dirty="0" err="1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LangChain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 is an open source orchestration framework for the development of applications using </a:t>
            </a:r>
            <a:r>
              <a:rPr lang="en-US" b="0" i="0" u="none" strike="noStrike" dirty="0">
                <a:solidFill>
                  <a:srgbClr val="0062FE"/>
                </a:solidFill>
                <a:effectLst/>
                <a:highlight>
                  <a:srgbClr val="FFFFFF"/>
                </a:highlight>
                <a:latin typeface="inherit"/>
                <a:hlinkClick r:id="rId2"/>
              </a:rPr>
              <a:t>large language models (LLMs)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. Available in both Python- and </a:t>
            </a:r>
            <a:r>
              <a:rPr lang="en-US" b="0" i="0" dirty="0" err="1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Javascript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-based libraries, </a:t>
            </a:r>
            <a:r>
              <a:rPr lang="en-US" b="0" i="0" dirty="0" err="1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LangChain’s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 tools and APIs simplify the process of building LLM-driven applications like </a:t>
            </a:r>
            <a:r>
              <a:rPr lang="en-US" b="0" i="0" u="none" strike="noStrike" dirty="0">
                <a:solidFill>
                  <a:srgbClr val="0062FE"/>
                </a:solidFill>
                <a:effectLst/>
                <a:highlight>
                  <a:srgbClr val="FFFFFF"/>
                </a:highlight>
                <a:latin typeface="inherit"/>
                <a:hlinkClick r:id="rId3"/>
              </a:rPr>
              <a:t>chatbots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 and </a:t>
            </a:r>
            <a:r>
              <a:rPr lang="en-US" b="0" i="0" u="none" strike="noStrike" dirty="0">
                <a:solidFill>
                  <a:srgbClr val="0062FE"/>
                </a:solidFill>
                <a:effectLst/>
                <a:highlight>
                  <a:srgbClr val="FFFFFF"/>
                </a:highlight>
                <a:latin typeface="inherit"/>
                <a:hlinkClick r:id="rId4"/>
              </a:rPr>
              <a:t>virtual agents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. </a:t>
            </a:r>
          </a:p>
          <a:p>
            <a:pPr algn="l" fontAlgn="base"/>
            <a:endParaRPr lang="en-US" b="0" i="0" dirty="0">
              <a:solidFill>
                <a:srgbClr val="161616"/>
              </a:solidFill>
              <a:effectLst/>
              <a:highlight>
                <a:srgbClr val="FFFFFF"/>
              </a:highlight>
              <a:latin typeface="inherit"/>
            </a:endParaRPr>
          </a:p>
          <a:p>
            <a:pPr algn="l" fontAlgn="base"/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At </a:t>
            </a:r>
            <a:r>
              <a:rPr lang="en-US" b="0" i="0" dirty="0" err="1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LangChain’s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 core is a development environment that streamlines the programming of LLM applications through the use of abstraction: the simplification of code by representing one or more complex processes as a named component that encapsulates all of its constituent steps.</a:t>
            </a:r>
          </a:p>
          <a:p>
            <a:endParaRPr lang="en-US" dirty="0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43618E35-A205-39F1-9D0C-440899DBB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5" y="469868"/>
            <a:ext cx="1655436" cy="654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24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05C7-36A1-0BD5-2FDF-FA0B3CD7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411" y="1540189"/>
            <a:ext cx="8915400" cy="3777622"/>
          </a:xfrm>
        </p:spPr>
        <p:txBody>
          <a:bodyPr/>
          <a:lstStyle/>
          <a:p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LangChain's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methodology revolves around abstraction and modularity. By abstracting complex processes into named components, developers can build applications using a modular approach, chaining together these components to create sophisticated workflows.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approach involves integrating various LLMs seamlessly into the development environment, allowing for dynamic comparison of different prompts and models with minimal code rewriting.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Additionally,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LangChain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provides tools for prompt engineering, memory management, agent-based reasoning, and integration with external data sources, enabling developers to tackle diverse use cases efficiently.</a:t>
            </a:r>
            <a:endParaRPr lang="en-IN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641F5D5-2B73-0797-D321-ED8153AD4519}"/>
              </a:ext>
            </a:extLst>
          </p:cNvPr>
          <p:cNvSpPr txBox="1">
            <a:spLocks/>
          </p:cNvSpPr>
          <p:nvPr/>
        </p:nvSpPr>
        <p:spPr>
          <a:xfrm>
            <a:off x="1922411" y="469868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METHODOLOGY AND APPROACH</a:t>
            </a:r>
            <a:endParaRPr lang="en-IN" sz="3200" b="1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E44E93B1-58D6-ED6E-AD83-CDBC304F9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5" y="469868"/>
            <a:ext cx="1655436" cy="654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98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A55F051-97DE-49FF-BB21-0EDA63C24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612B4-AD89-404E-AE2A-48CCF1FE0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9C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C19AA-FD2A-56FB-6455-8ED922DF6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61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A55F051-97DE-49FF-BB21-0EDA63C24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1612B4-AD89-404E-AE2A-48CCF1FE0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970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omputer game&#10;&#10;Description automatically generated with medium confidence">
            <a:extLst>
              <a:ext uri="{FF2B5EF4-FFF2-40B4-BE49-F238E27FC236}">
                <a16:creationId xmlns:a16="http://schemas.microsoft.com/office/drawing/2014/main" id="{D45CFBBA-3535-DAA9-2E26-D5E7D7FF5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0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B034-ABAB-7B43-AD7F-F1BCEE9C7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192" y="1540189"/>
            <a:ext cx="8915400" cy="3777622"/>
          </a:xfrm>
        </p:spPr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adoption of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LangChain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has led to significant advancements in the development of LLM-driven applications. Developers using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LangChain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have reported improved productivity, reduced development time, and enhanced flexibility in experimenting with different LLMs and application architectures.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framework's modular nature and centralized development environment have contributed to more robust and scalable applications. Furthermore,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LangChain's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integration with external data sources and software workflows has expanded the capabilities of LLM applications, enabling tasks such as intelligent search, summarization, and virtual agent automation.</a:t>
            </a:r>
            <a:endParaRPr lang="en-IN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B8FABE9-324A-09DC-9C93-FCD69DD8C4AC}"/>
              </a:ext>
            </a:extLst>
          </p:cNvPr>
          <p:cNvSpPr txBox="1">
            <a:spLocks/>
          </p:cNvSpPr>
          <p:nvPr/>
        </p:nvSpPr>
        <p:spPr>
          <a:xfrm>
            <a:off x="1922411" y="466166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RESULT AND ANALYSIS</a:t>
            </a:r>
            <a:endParaRPr lang="en-IN" sz="4000" b="1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D81AAF98-1E73-087A-E2A7-E80814437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5" y="469868"/>
            <a:ext cx="1655436" cy="654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083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9C53-22AF-219C-4262-FE8B6401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410" y="1738357"/>
            <a:ext cx="9280961" cy="4170830"/>
          </a:xfrm>
        </p:spPr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conclusion,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LangChain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represents a pivotal advancement in the development of LLM-driven applications, offering a comprehensive framework for building, deploying, and optimizing NLP solutions.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As the field of natural language processing continues to evolve,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LangChain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is poised to play a critical role in accelerating innovation and democratizing access to advanced language technologies.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Moving forward, future recommendations for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LangChain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development may include enhancing documentation, expanding integrations with additional LLMs and external services, and fostering a vibrant community of contributors and users.</a:t>
            </a:r>
            <a:endParaRPr lang="en-IN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2917EA4-98DC-0AE2-8EBD-B59123527D6E}"/>
              </a:ext>
            </a:extLst>
          </p:cNvPr>
          <p:cNvSpPr txBox="1">
            <a:spLocks/>
          </p:cNvSpPr>
          <p:nvPr/>
        </p:nvSpPr>
        <p:spPr>
          <a:xfrm>
            <a:off x="1922411" y="469868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CONCLUSION AND FUTURE RECOMMENDATION </a:t>
            </a:r>
            <a:endParaRPr lang="en-IN" sz="2400" b="1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F3E227AF-614D-4B2A-F445-AA63F766F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5" y="469868"/>
            <a:ext cx="1655436" cy="654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8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E118-65AA-F829-B636-C4875732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89D012-007C-1593-62FB-E81BA5908A35}"/>
              </a:ext>
            </a:extLst>
          </p:cNvPr>
          <p:cNvSpPr txBox="1">
            <a:spLocks/>
          </p:cNvSpPr>
          <p:nvPr/>
        </p:nvSpPr>
        <p:spPr>
          <a:xfrm>
            <a:off x="1967346" y="469868"/>
            <a:ext cx="9280962" cy="654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D</a:t>
            </a:r>
            <a:r>
              <a:rPr lang="en-IN" sz="40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EMO VIDEO</a:t>
            </a: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DE55394-25FC-A503-6471-A013E0EEB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5" y="469868"/>
            <a:ext cx="1655436" cy="65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langchain">
            <a:hlinkClick r:id="" action="ppaction://media"/>
            <a:extLst>
              <a:ext uri="{FF2B5EF4-FFF2-40B4-BE49-F238E27FC236}">
                <a16:creationId xmlns:a16="http://schemas.microsoft.com/office/drawing/2014/main" id="{DB2C4AB2-5C9F-0B22-A4CD-600E99635E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9813" y="1278142"/>
            <a:ext cx="9149393" cy="4955748"/>
          </a:xfrm>
        </p:spPr>
      </p:pic>
    </p:spTree>
    <p:extLst>
      <p:ext uri="{BB962C8B-B14F-4D97-AF65-F5344CB8AC3E}">
        <p14:creationId xmlns:p14="http://schemas.microsoft.com/office/powerpoint/2010/main" val="408953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4EDEB295CCA24FB5DB4C56F6590DCB" ma:contentTypeVersion="5" ma:contentTypeDescription="Create a new document." ma:contentTypeScope="" ma:versionID="2fda2aa9547b9aff6ff32e3fb4ba3015">
  <xsd:schema xmlns:xsd="http://www.w3.org/2001/XMLSchema" xmlns:xs="http://www.w3.org/2001/XMLSchema" xmlns:p="http://schemas.microsoft.com/office/2006/metadata/properties" xmlns:ns3="c1a50ac8-a9d1-4b7f-8f29-b609cd353c1f" targetNamespace="http://schemas.microsoft.com/office/2006/metadata/properties" ma:root="true" ma:fieldsID="50f01da916c88f57006eb9661d799d8b" ns3:_="">
    <xsd:import namespace="c1a50ac8-a9d1-4b7f-8f29-b609cd353c1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a50ac8-a9d1-4b7f-8f29-b609cd353c1f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a50ac8-a9d1-4b7f-8f29-b609cd353c1f" xsi:nil="true"/>
  </documentManagement>
</p:properties>
</file>

<file path=customXml/itemProps1.xml><?xml version="1.0" encoding="utf-8"?>
<ds:datastoreItem xmlns:ds="http://schemas.openxmlformats.org/officeDocument/2006/customXml" ds:itemID="{2F38CD91-0698-4CB3-95A2-16378C99BC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a50ac8-a9d1-4b7f-8f29-b609cd353c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833F7E-1E33-49F7-90D7-02E16C3943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EB1AE5-A62F-4E9A-962F-B634844E191F}">
  <ds:schemaRefs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1a50ac8-a9d1-4b7f-8f29-b609cd353c1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1421</TotalTime>
  <Words>459</Words>
  <Application>Microsoft Office PowerPoint</Application>
  <PresentationFormat>Widescreen</PresentationFormat>
  <Paragraphs>44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Century Gothic</vt:lpstr>
      <vt:lpstr>inherit</vt:lpstr>
      <vt:lpstr>Söhne</vt:lpstr>
      <vt:lpstr>Times New Roman</vt:lpstr>
      <vt:lpstr>Wingdings 3</vt:lpstr>
      <vt:lpstr>Wisp</vt:lpstr>
      <vt:lpstr>PowerPoint Presentation</vt:lpstr>
      <vt:lpstr>CONTENTS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Ujwal M</dc:creator>
  <cp:lastModifiedBy>Yash  Trivedi</cp:lastModifiedBy>
  <cp:revision>33</cp:revision>
  <dcterms:created xsi:type="dcterms:W3CDTF">2020-11-02T14:13:19Z</dcterms:created>
  <dcterms:modified xsi:type="dcterms:W3CDTF">2024-04-08T08:21:58Z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0x010100294EDEB295CCA24FB5DB4C56F6590DCB</vt:lpwstr>
  </property>
</Properties>
</file>